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67" r:id="rId3"/>
    <p:sldId id="291" r:id="rId4"/>
    <p:sldId id="294" r:id="rId5"/>
    <p:sldId id="268" r:id="rId6"/>
    <p:sldId id="269" r:id="rId7"/>
    <p:sldId id="264" r:id="rId8"/>
    <p:sldId id="276" r:id="rId9"/>
    <p:sldId id="277" r:id="rId10"/>
    <p:sldId id="259" r:id="rId11"/>
    <p:sldId id="260" r:id="rId12"/>
    <p:sldId id="292" r:id="rId13"/>
    <p:sldId id="295" r:id="rId14"/>
    <p:sldId id="265" r:id="rId15"/>
    <p:sldId id="279" r:id="rId16"/>
    <p:sldId id="282" r:id="rId17"/>
    <p:sldId id="293" r:id="rId18"/>
    <p:sldId id="286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595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752600"/>
            <a:ext cx="9144000" cy="1371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Тема «Всемирный день гражданской обороны»</a:t>
            </a:r>
            <a:endParaRPr lang="ru-RU" sz="2800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44562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Georgia" pitchFamily="18" charset="0"/>
              </a:rPr>
              <a:t>Всероссийский открытый урок  по</a:t>
            </a:r>
            <a:br>
              <a:rPr lang="ru-RU" sz="1600" b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Georgia" pitchFamily="18" charset="0"/>
              </a:rPr>
              <a:t>основам безопасности жизнедеятельности</a:t>
            </a:r>
            <a:br>
              <a:rPr lang="ru-RU" sz="1600" b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Georgia" pitchFamily="18" charset="0"/>
              </a:rPr>
              <a:t>1 марта 2021 года</a:t>
            </a:r>
            <a:endParaRPr lang="ru-RU" sz="16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8" name="Picture 4" descr="C:\Users\Катерина\Desktop\аттестация\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3581400"/>
            <a:ext cx="3600450" cy="270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772400" cy="94456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Правила пожарной безопасности 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81000" y="1447800"/>
            <a:ext cx="8534400" cy="5105400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ru-RU" dirty="0" smtClean="0"/>
              <a:t>Не балуйтесь дома со спичками, зажигалками. Это одна из причин пожаров.</a:t>
            </a:r>
          </a:p>
          <a:p>
            <a:pPr lvl="0" algn="just"/>
            <a:r>
              <a:rPr lang="ru-RU" dirty="0" smtClean="0"/>
              <a:t>Не оставляйте без присмотра включенные электроприборы, особенно утюги, обогреватели, телевизоры, светильники и др. Уходя из дома, не забудьте их выключить.</a:t>
            </a:r>
          </a:p>
          <a:p>
            <a:pPr lvl="0" algn="just"/>
            <a:r>
              <a:rPr lang="ru-RU" dirty="0" smtClean="0"/>
              <a:t>Не забывайте выключать газовую плиту. Если почувствуете запах газа, не зажигайте спичек и не включайте свет. Срочно проветрите квартиру.</a:t>
            </a:r>
          </a:p>
          <a:p>
            <a:pPr lvl="0" algn="just"/>
            <a:r>
              <a:rPr lang="ru-RU" dirty="0" smtClean="0"/>
              <a:t>Не сушите белье над плитой. Оно может загореться.</a:t>
            </a:r>
          </a:p>
          <a:p>
            <a:pPr lvl="0" algn="just"/>
            <a:r>
              <a:rPr lang="ru-RU" dirty="0" smtClean="0"/>
              <a:t>Фейерверки, свечи, бенгальские огни зажигайте подальше от елки, лучше вообще вне дома.</a:t>
            </a:r>
          </a:p>
          <a:p>
            <a:pPr marL="514350" indent="-514350" algn="just">
              <a:buAutoNum type="arabicPeriod"/>
            </a:pP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762000"/>
            <a:ext cx="7772400" cy="5562600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>
                <a:latin typeface="Georgia" pitchFamily="18" charset="0"/>
              </a:rPr>
              <a:t>Сообщите диспетчеру следующие данные: </a:t>
            </a:r>
          </a:p>
          <a:p>
            <a:r>
              <a:rPr lang="ru-RU" dirty="0" smtClean="0">
                <a:latin typeface="Georgia" pitchFamily="18" charset="0"/>
              </a:rPr>
              <a:t>причину вызова, </a:t>
            </a:r>
          </a:p>
          <a:p>
            <a:r>
              <a:rPr lang="ru-RU" dirty="0" smtClean="0">
                <a:latin typeface="Georgia" pitchFamily="18" charset="0"/>
              </a:rPr>
              <a:t>точный адрес, </a:t>
            </a:r>
          </a:p>
          <a:p>
            <a:r>
              <a:rPr lang="ru-RU" dirty="0" smtClean="0">
                <a:latin typeface="Georgia" pitchFamily="18" charset="0"/>
              </a:rPr>
              <a:t>фамилию и номер телефона, с которого вы звоните.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14400" y="914400"/>
            <a:ext cx="7239000" cy="274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В случае необходимости вызова пожарной службы по телефону наберите </a:t>
            </a:r>
          </a:p>
          <a:p>
            <a:pPr algn="ctr"/>
            <a:r>
              <a:rPr lang="ru-RU" sz="3600" b="1" dirty="0" smtClean="0"/>
              <a:t>01 или 112</a:t>
            </a:r>
            <a:endParaRPr lang="ru-RU" sz="3600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При пожаре в квартире 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458200" cy="5410200"/>
          </a:xfrm>
        </p:spPr>
        <p:txBody>
          <a:bodyPr>
            <a:noAutofit/>
          </a:bodyPr>
          <a:lstStyle/>
          <a:p>
            <a:pPr marL="514350" indent="-514350" algn="just">
              <a:buAutoNum type="arabicParenR"/>
            </a:pPr>
            <a:r>
              <a:rPr lang="ru-RU" sz="1800" dirty="0" smtClean="0">
                <a:latin typeface="Georgia" pitchFamily="18" charset="0"/>
              </a:rPr>
              <a:t>Вызовите пожарных по телефону </a:t>
            </a:r>
            <a:r>
              <a:rPr lang="ru-RU" sz="1800" b="1" dirty="0" smtClean="0">
                <a:latin typeface="Georgia" pitchFamily="18" charset="0"/>
              </a:rPr>
              <a:t>01</a:t>
            </a:r>
            <a:r>
              <a:rPr lang="ru-RU" sz="1800" dirty="0" smtClean="0">
                <a:latin typeface="Georgia" pitchFamily="18" charset="0"/>
              </a:rPr>
              <a:t> или </a:t>
            </a:r>
            <a:r>
              <a:rPr lang="ru-RU" sz="1800" b="1" dirty="0" smtClean="0">
                <a:latin typeface="Georgia" pitchFamily="18" charset="0"/>
              </a:rPr>
              <a:t>112</a:t>
            </a:r>
            <a:r>
              <a:rPr lang="ru-RU" sz="1800" dirty="0" smtClean="0">
                <a:latin typeface="Georgia" pitchFamily="18" charset="0"/>
              </a:rPr>
              <a:t>.</a:t>
            </a:r>
          </a:p>
          <a:p>
            <a:pPr marL="514350" indent="-514350" algn="just">
              <a:buAutoNum type="arabicParenR"/>
            </a:pPr>
            <a:r>
              <a:rPr lang="ru-RU" sz="1800" dirty="0" smtClean="0">
                <a:latin typeface="Georgia" pitchFamily="18" charset="0"/>
              </a:rPr>
              <a:t>Попытайтесь потушить возгорание огнетушителем и подручными средствами (водой, плотной мокрой тканью). </a:t>
            </a:r>
          </a:p>
          <a:p>
            <a:pPr marL="514350" indent="-514350" algn="just">
              <a:buAutoNum type="arabicParenR"/>
            </a:pPr>
            <a:r>
              <a:rPr lang="ru-RU" sz="1800" dirty="0" smtClean="0">
                <a:latin typeface="Georgia" pitchFamily="18" charset="0"/>
              </a:rPr>
              <a:t>Легковоспламеняющиеся жидкости (бензин, керосин) тушите мокрой тканью, песком, землёй из цветочных горшков. </a:t>
            </a:r>
          </a:p>
          <a:p>
            <a:pPr marL="514350" indent="-514350" algn="just">
              <a:buAutoNum type="arabicParenR"/>
            </a:pPr>
            <a:r>
              <a:rPr lang="ru-RU" sz="1800" dirty="0" smtClean="0">
                <a:latin typeface="Georgia" pitchFamily="18" charset="0"/>
              </a:rPr>
              <a:t>Не открывайте окна, двери, чтобы не усилить приток воздуха к очагу пожара. </a:t>
            </a:r>
          </a:p>
          <a:p>
            <a:pPr marL="514350" indent="-514350" algn="just">
              <a:buAutoNum type="arabicParenR"/>
            </a:pPr>
            <a:r>
              <a:rPr lang="ru-RU" sz="1800" dirty="0" smtClean="0">
                <a:latin typeface="Georgia" pitchFamily="18" charset="0"/>
              </a:rPr>
              <a:t>Нельзя тушить водой включённые в сеть электроприборы и лить воду на электрические провода. Отключите электроэнергию. </a:t>
            </a:r>
          </a:p>
          <a:p>
            <a:pPr marL="514350" indent="-514350" algn="just">
              <a:buAutoNum type="arabicParenR"/>
            </a:pPr>
            <a:r>
              <a:rPr lang="ru-RU" sz="1800" dirty="0" smtClean="0">
                <a:latin typeface="Georgia" pitchFamily="18" charset="0"/>
              </a:rPr>
              <a:t>Если ликвидировать очаг возгорания своими силами невозможно, необходимо покинуть квартиру. </a:t>
            </a:r>
          </a:p>
          <a:p>
            <a:pPr marL="514350" indent="-514350" algn="just">
              <a:buAutoNum type="arabicParenR"/>
            </a:pPr>
            <a:r>
              <a:rPr lang="ru-RU" sz="1800" dirty="0" smtClean="0">
                <a:latin typeface="Georgia" pitchFamily="18" charset="0"/>
              </a:rPr>
              <a:t>В задымленном помещении необходимо передвигаться на четвереньках и дышать через влажную ткань.</a:t>
            </a:r>
          </a:p>
          <a:p>
            <a:pPr marL="514350" indent="-514350" algn="just">
              <a:buAutoNum type="arabicParenR"/>
            </a:pPr>
            <a:r>
              <a:rPr lang="ru-RU" sz="1800" dirty="0" smtClean="0">
                <a:latin typeface="Georgia" pitchFamily="18" charset="0"/>
              </a:rPr>
              <a:t>При невозможности покинуть квартиру обычным путём, используйте балконную пожарную лестницу, если ее нет, необходимо выйти на балкон, плотно закрыть дверь и звать на помощь.</a:t>
            </a:r>
          </a:p>
          <a:p>
            <a:pPr marL="514350" indent="-514350" algn="just">
              <a:buAutoNum type="arabicParenR"/>
            </a:pPr>
            <a:r>
              <a:rPr lang="ru-RU" sz="1800" dirty="0" smtClean="0">
                <a:latin typeface="Georgia" pitchFamily="18" charset="0"/>
              </a:rPr>
              <a:t>Покидая здание при пожаре, ни в коем случае, нельзя пользоваться лифтом, он может отключиться. </a:t>
            </a:r>
          </a:p>
          <a:p>
            <a:pPr marL="514350" indent="-514350" algn="just">
              <a:buNone/>
            </a:pP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Georgia" pitchFamily="18" charset="0"/>
              </a:rPr>
              <a:t>При пожаре нельзя!</a:t>
            </a:r>
            <a:endParaRPr lang="ru-RU" sz="32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8382000" cy="5105400"/>
          </a:xfrm>
        </p:spPr>
        <p:txBody>
          <a:bodyPr>
            <a:normAutofit/>
          </a:bodyPr>
          <a:lstStyle/>
          <a:p>
            <a:pPr marL="0" lvl="0" indent="0" algn="just">
              <a:spcBef>
                <a:spcPts val="0"/>
              </a:spcBef>
            </a:pPr>
            <a:r>
              <a:rPr lang="ru-RU" dirty="0" smtClean="0"/>
              <a:t>Распахивать окна и двери в горящем помещении – кислород способствует горению </a:t>
            </a:r>
          </a:p>
          <a:p>
            <a:pPr marL="0" lvl="0" indent="0" algn="just">
              <a:spcBef>
                <a:spcPts val="0"/>
              </a:spcBef>
            </a:pPr>
            <a:r>
              <a:rPr lang="ru-RU" dirty="0" smtClean="0"/>
              <a:t>Близко подходить к огню из-за опасности взрыва, обрушения конструкции здания. При больших пожарах образуются горячие воздушные потоки, которые могут затянуть человека в огонь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G:\Презентация\pravila-pozharnoj-bezopasnosti-22.jpg"/>
          <p:cNvPicPr/>
          <p:nvPr/>
        </p:nvPicPr>
        <p:blipFill>
          <a:blip r:embed="rId2" cstate="print"/>
          <a:srcRect l="35265" t="17863" r="35319" b="61178"/>
          <a:stretch>
            <a:fillRect/>
          </a:stretch>
        </p:blipFill>
        <p:spPr bwMode="auto">
          <a:xfrm>
            <a:off x="3048000" y="4038600"/>
            <a:ext cx="2743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Georgia" pitchFamily="18" charset="0"/>
              </a:rPr>
              <a:t>При пожаре нельзя!</a:t>
            </a:r>
            <a:endParaRPr lang="ru-RU" sz="32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8382000" cy="5410200"/>
          </a:xfrm>
        </p:spPr>
        <p:txBody>
          <a:bodyPr>
            <a:normAutofit/>
          </a:bodyPr>
          <a:lstStyle/>
          <a:p>
            <a:pPr marL="0" lvl="0" indent="0" algn="just">
              <a:spcBef>
                <a:spcPts val="0"/>
              </a:spcBef>
            </a:pPr>
            <a:r>
              <a:rPr lang="ru-RU" dirty="0" smtClean="0"/>
              <a:t>Поддаваться панике и мешать тем, кто тушит пожар, спасает имущество</a:t>
            </a:r>
          </a:p>
          <a:p>
            <a:pPr marL="0" lvl="0" indent="0" algn="just">
              <a:spcBef>
                <a:spcPts val="0"/>
              </a:spcBef>
            </a:pPr>
            <a:r>
              <a:rPr lang="ru-RU" dirty="0" smtClean="0"/>
              <a:t>Тушить водой включенные в сеть электробытовые приборы, электрощиты и провода.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G:\Презентация\pravila-pozharnoj-bezopasnosti-22.jpg"/>
          <p:cNvPicPr/>
          <p:nvPr/>
        </p:nvPicPr>
        <p:blipFill>
          <a:blip r:embed="rId2"/>
          <a:srcRect l="4602" t="17863" r="67323" b="60771"/>
          <a:stretch>
            <a:fillRect/>
          </a:stretch>
        </p:blipFill>
        <p:spPr bwMode="auto">
          <a:xfrm>
            <a:off x="3200400" y="3505200"/>
            <a:ext cx="3124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4456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Georgia" pitchFamily="18" charset="0"/>
              </a:rPr>
              <a:t>Меры безопасности в период весеннего паводка</a:t>
            </a:r>
            <a:endParaRPr lang="ru-RU" sz="32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81000" y="1447800"/>
            <a:ext cx="8458200" cy="5410200"/>
          </a:xfrm>
        </p:spPr>
        <p:txBody>
          <a:bodyPr>
            <a:normAutofit fontScale="47500" lnSpcReduction="20000"/>
          </a:bodyPr>
          <a:lstStyle/>
          <a:p>
            <a:pPr marL="0" indent="450000" algn="just">
              <a:lnSpc>
                <a:spcPct val="120000"/>
              </a:lnSpc>
              <a:spcBef>
                <a:spcPts val="0"/>
              </a:spcBef>
            </a:pPr>
            <a:r>
              <a:rPr lang="ru-RU" sz="5100" dirty="0" smtClean="0"/>
              <a:t>Под весенними лучами солнца лед на водоемах становится рыхлым и непрочным. В это время выходить на его поверхность крайне опасно. Однако каждый год многие люди пренебрегают мерами предосторожности и выходят на тонкий весенний лед, тем самым, подвергая свою жизнь смертельной опасности.</a:t>
            </a:r>
          </a:p>
          <a:p>
            <a:pPr algn="just">
              <a:buNone/>
            </a:pPr>
            <a:endParaRPr lang="ru-RU" sz="3100" b="1" dirty="0" smtClean="0">
              <a:solidFill>
                <a:srgbClr val="FF0000"/>
              </a:solidFill>
              <a:latin typeface="Georgia" pitchFamily="18" charset="0"/>
              <a:ea typeface="+mj-ea"/>
              <a:cs typeface="+mj-cs"/>
            </a:endParaRPr>
          </a:p>
          <a:p>
            <a:pPr algn="ctr">
              <a:buNone/>
            </a:pPr>
            <a:r>
              <a:rPr lang="ru-RU" sz="4600" b="1" dirty="0" smtClean="0">
                <a:solidFill>
                  <a:srgbClr val="FF0000"/>
                </a:solidFill>
                <a:latin typeface="Georgia" pitchFamily="18" charset="0"/>
                <a:ea typeface="+mj-ea"/>
                <a:cs typeface="+mj-cs"/>
              </a:rPr>
              <a:t>Помните: </a:t>
            </a:r>
          </a:p>
          <a:p>
            <a:pPr marL="0" lvl="0" indent="450000" algn="just">
              <a:lnSpc>
                <a:spcPct val="120000"/>
              </a:lnSpc>
              <a:spcBef>
                <a:spcPts val="0"/>
              </a:spcBef>
            </a:pPr>
            <a:r>
              <a:rPr lang="ru-RU" sz="5100" dirty="0" smtClean="0"/>
              <a:t>На весеннем льду легко провалиться</a:t>
            </a:r>
          </a:p>
          <a:p>
            <a:pPr marL="0" lvl="0" indent="450000" algn="just">
              <a:lnSpc>
                <a:spcPct val="120000"/>
              </a:lnSpc>
              <a:spcBef>
                <a:spcPts val="0"/>
              </a:spcBef>
            </a:pPr>
            <a:r>
              <a:rPr lang="ru-RU" sz="5100" dirty="0" smtClean="0"/>
              <a:t>Быстрее всего процесс распада льда происходит у берегов</a:t>
            </a:r>
          </a:p>
          <a:p>
            <a:pPr marL="0" lvl="0" indent="450000" algn="just">
              <a:lnSpc>
                <a:spcPct val="120000"/>
              </a:lnSpc>
              <a:spcBef>
                <a:spcPts val="0"/>
              </a:spcBef>
            </a:pPr>
            <a:r>
              <a:rPr lang="ru-RU" sz="5100" dirty="0" smtClean="0"/>
              <a:t>Весенний лед, покрытый снегом, быстро превращается в рыхлую массу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16764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Georgia" pitchFamily="18" charset="0"/>
              </a:rPr>
              <a:t>Меры безопасности в период весеннего паводка</a:t>
            </a:r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</a:b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4800" y="1295400"/>
            <a:ext cx="8610600" cy="51816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В период весеннего паводка и ледохода  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Georgia" pitchFamily="18" charset="0"/>
                <a:ea typeface="+mj-ea"/>
                <a:cs typeface="+mj-cs"/>
              </a:rPr>
              <a:t>ЗАПРЕЩАЕТСЯ:</a:t>
            </a:r>
          </a:p>
          <a:p>
            <a:pPr lvl="0" algn="just"/>
            <a:r>
              <a:rPr lang="ru-RU" dirty="0" smtClean="0"/>
              <a:t>Выходить на водоемы;</a:t>
            </a:r>
          </a:p>
          <a:p>
            <a:pPr lvl="0" algn="just"/>
            <a:r>
              <a:rPr lang="ru-RU" dirty="0" smtClean="0"/>
              <a:t>Переправляться через реку в период ледохода;</a:t>
            </a:r>
          </a:p>
          <a:p>
            <a:pPr lvl="0" algn="just"/>
            <a:r>
              <a:rPr lang="ru-RU" dirty="0" smtClean="0"/>
              <a:t>Подходить близко к реке в местах затора льда;</a:t>
            </a:r>
          </a:p>
          <a:p>
            <a:pPr lvl="0" algn="just"/>
            <a:r>
              <a:rPr lang="ru-RU" dirty="0" smtClean="0"/>
              <a:t>Стоять на обрывистом берегу, подвергающемуся разливу и обвалу;</a:t>
            </a:r>
          </a:p>
          <a:p>
            <a:pPr lvl="0" algn="just"/>
            <a:r>
              <a:rPr lang="ru-RU" dirty="0" smtClean="0"/>
              <a:t>Собираться на мостиках, плотинах и запрудах;</a:t>
            </a:r>
          </a:p>
          <a:p>
            <a:pPr lvl="0" algn="just"/>
            <a:r>
              <a:rPr lang="ru-RU" dirty="0" smtClean="0"/>
              <a:t>Приближаться к ледяным заторам, отталкивать льдины от берегов;</a:t>
            </a:r>
          </a:p>
          <a:p>
            <a:pPr lvl="0" algn="just"/>
            <a:r>
              <a:rPr lang="ru-RU" dirty="0" smtClean="0"/>
              <a:t>Измерять глубину реки или любого водоема;</a:t>
            </a:r>
          </a:p>
          <a:p>
            <a:pPr lvl="0" algn="just"/>
            <a:r>
              <a:rPr lang="ru-RU" dirty="0" smtClean="0"/>
              <a:t>Ходить по льдинам и кататься на них.</a:t>
            </a:r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05800" cy="20574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Georgia" pitchFamily="18" charset="0"/>
              </a:rPr>
              <a:t>Что делать, если вы провалились под лед</a:t>
            </a:r>
            <a:br>
              <a:rPr lang="ru-RU" sz="3100" b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b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</a:b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8610600" cy="5257800"/>
          </a:xfrm>
        </p:spPr>
        <p:txBody>
          <a:bodyPr>
            <a:normAutofit fontScale="92500" lnSpcReduction="10000"/>
          </a:bodyPr>
          <a:lstStyle/>
          <a:p>
            <a:pPr lvl="0" algn="just"/>
            <a:r>
              <a:rPr lang="ru-RU" dirty="0" smtClean="0"/>
              <a:t>Нужно постараться не уйти под воду с головой, пошире раскинув руки. Все лишние предметы и вещи, которые могут утянуть ко дну, отбросить. Не паниковать, позвать на помощь.</a:t>
            </a:r>
          </a:p>
          <a:p>
            <a:pPr lvl="0" algn="just"/>
            <a:r>
              <a:rPr lang="ru-RU" dirty="0" smtClean="0"/>
              <a:t>Резкие движения способствуют быстрой потере тепла, двигаться нужно медленно.</a:t>
            </a:r>
          </a:p>
          <a:p>
            <a:pPr lvl="0" algn="just"/>
            <a:r>
              <a:rPr lang="ru-RU" dirty="0" smtClean="0"/>
              <a:t>Выбираться из воды нужно с той стороны, где лед толще, опираясь локтями, отталкиваясь ногами. Можно использовать ключи и нож, чтобы зацепиться за лед.</a:t>
            </a:r>
          </a:p>
          <a:p>
            <a:pPr lvl="0" algn="just"/>
            <a:r>
              <a:rPr lang="ru-RU" dirty="0" smtClean="0"/>
              <a:t>Оказавшись на поверхности, нужно откатиться от кромки, не вставая на ноги. Проползти 3-4 метра по своим следам. Удаляются от полыньи тем же, что и пришли, проверенным путем.</a:t>
            </a:r>
          </a:p>
          <a:p>
            <a:pPr lvl="0" algn="just"/>
            <a:r>
              <a:rPr lang="ru-RU" dirty="0" smtClean="0"/>
              <a:t>Не отдыхая, бежать к близкому жилью.</a:t>
            </a:r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4456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Подведем итог урока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4800" y="1066800"/>
            <a:ext cx="8610600" cy="4953000"/>
          </a:xfrm>
        </p:spPr>
        <p:txBody>
          <a:bodyPr>
            <a:normAutofit/>
          </a:bodyPr>
          <a:lstStyle/>
          <a:p>
            <a:pPr marL="0" indent="450000" algn="just">
              <a:spcBef>
                <a:spcPts val="0"/>
              </a:spcBef>
              <a:buNone/>
            </a:pPr>
            <a:endParaRPr lang="ru-RU" dirty="0" smtClean="0"/>
          </a:p>
          <a:p>
            <a:pPr marL="0" indent="450000" algn="just">
              <a:spcBef>
                <a:spcPts val="0"/>
              </a:spcBef>
              <a:buNone/>
            </a:pPr>
            <a:r>
              <a:rPr lang="ru-RU" dirty="0" smtClean="0"/>
              <a:t>Сегодня на уроке мы узнали о Всемирном днем гражданской обороны,  поговорили о правилах пожарной безопасности дома и мерах безопасности в период весеннего паводка. Соблюдайте эти правила! Это позволит сохранить здоровье и жизнь вам и вашим близким.</a:t>
            </a:r>
            <a:endParaRPr lang="ru-RU" dirty="0"/>
          </a:p>
        </p:txBody>
      </p:sp>
      <p:pic>
        <p:nvPicPr>
          <p:cNvPr id="4" name="Рисунок 3" descr="I:\вода\плакат.jpg"/>
          <p:cNvPicPr/>
          <p:nvPr/>
        </p:nvPicPr>
        <p:blipFill>
          <a:blip r:embed="rId2"/>
          <a:srcRect t="62992" r="-10"/>
          <a:stretch>
            <a:fillRect/>
          </a:stretch>
        </p:blipFill>
        <p:spPr bwMode="auto">
          <a:xfrm>
            <a:off x="2514600" y="4114800"/>
            <a:ext cx="4159010" cy="2130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77724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Учебные вопросы 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81000" y="2438400"/>
            <a:ext cx="8458200" cy="3581400"/>
          </a:xfrm>
        </p:spPr>
        <p:txBody>
          <a:bodyPr>
            <a:normAutofit/>
          </a:bodyPr>
          <a:lstStyle/>
          <a:p>
            <a:pPr lvl="0"/>
            <a:r>
              <a:rPr lang="ru-RU" sz="2800" dirty="0" smtClean="0"/>
              <a:t>Всемирный день гражданской обороны.</a:t>
            </a:r>
          </a:p>
          <a:p>
            <a:pPr lvl="0"/>
            <a:r>
              <a:rPr lang="ru-RU" sz="2800" dirty="0" smtClean="0"/>
              <a:t>Пожарная безопасность.</a:t>
            </a:r>
          </a:p>
          <a:p>
            <a:pPr lvl="0"/>
            <a:r>
              <a:rPr lang="ru-RU" sz="2800" dirty="0" smtClean="0"/>
              <a:t>Меры безопасности в период весеннего паводка.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8382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Georgia" pitchFamily="18" charset="0"/>
              </a:rPr>
              <a:t>Почему 1 марта отмечается Всемирный день гражданской обороны?</a:t>
            </a:r>
          </a:p>
        </p:txBody>
      </p:sp>
      <p:pic>
        <p:nvPicPr>
          <p:cNvPr id="4" name="Picture 2" descr="C:\Users\Катерина\Desktop\аттестация\15197271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51600" y="2034309"/>
            <a:ext cx="2293938" cy="252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>
            <a:extLst/>
          </p:cNvPr>
          <p:cNvSpPr/>
          <p:nvPr/>
        </p:nvSpPr>
        <p:spPr>
          <a:xfrm>
            <a:off x="304800" y="990600"/>
            <a:ext cx="5943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altLang="ru-RU" sz="2400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altLang="ru-RU" sz="2400" dirty="0" smtClean="0"/>
              <a:t>В </a:t>
            </a:r>
            <a:r>
              <a:rPr lang="ru-RU" altLang="ru-RU" sz="2400" dirty="0"/>
              <a:t>1931 году французский генерал медицинской службы </a:t>
            </a:r>
            <a:r>
              <a:rPr lang="ru-RU" altLang="ru-RU" sz="2400" b="1" dirty="0" smtClean="0"/>
              <a:t>Жорж </a:t>
            </a:r>
            <a:r>
              <a:rPr lang="ru-RU" altLang="ru-RU" sz="2400" b="1" dirty="0"/>
              <a:t>Сен – Поль </a:t>
            </a:r>
            <a:endParaRPr lang="ru-RU" altLang="ru-RU" sz="2400" b="1" dirty="0" smtClean="0"/>
          </a:p>
          <a:p>
            <a:pPr algn="ctr">
              <a:defRPr/>
            </a:pPr>
            <a:r>
              <a:rPr lang="ru-RU" altLang="ru-RU" sz="2400" dirty="0" smtClean="0"/>
              <a:t>основал </a:t>
            </a:r>
            <a:r>
              <a:rPr lang="ru-RU" altLang="ru-RU" sz="2400" dirty="0"/>
              <a:t>в </a:t>
            </a:r>
            <a:r>
              <a:rPr lang="ru-RU" altLang="ru-RU" sz="2400" dirty="0" smtClean="0"/>
              <a:t>Париже организацию </a:t>
            </a:r>
            <a:r>
              <a:rPr lang="ru-RU" altLang="ru-RU" sz="2400" dirty="0"/>
              <a:t>«Ассоциация Женевских зон», которая впоследствии была преобразована в Международную организацию гражданской обороны (МОГО</a:t>
            </a:r>
            <a:r>
              <a:rPr lang="ru-RU" altLang="ru-RU" sz="2400" dirty="0" smtClean="0"/>
              <a:t>). </a:t>
            </a:r>
          </a:p>
          <a:p>
            <a:pPr algn="ctr">
              <a:defRPr/>
            </a:pPr>
            <a:r>
              <a:rPr lang="ru-RU" altLang="ru-RU" sz="2400" dirty="0" smtClean="0"/>
              <a:t>1 марта 1972 года вступил в силу Устав МОГО, который одобрили 18 государств. </a:t>
            </a:r>
            <a:endParaRPr lang="ru-RU" altLang="ru-RU" sz="2400" dirty="0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304800" y="4953000"/>
            <a:ext cx="8458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altLang="ru-RU" sz="24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lang="ru-RU" altLang="ru-RU" sz="2400" b="1" dirty="0"/>
              <a:t>«Женевские зоны» </a:t>
            </a:r>
            <a:r>
              <a:rPr lang="ru-RU" altLang="ru-RU" sz="2400" dirty="0"/>
              <a:t>- это нейтральные зоны или открытые города, в которых в военное время могли найти убежище некоторые категории граждан: женщины, дети, больные. </a:t>
            </a:r>
          </a:p>
          <a:p>
            <a:r>
              <a:rPr lang="ru-RU" altLang="ru-RU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 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12192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Georgia" pitchFamily="18" charset="0"/>
              </a:rPr>
              <a:t>Всемирный день гражданской обороны</a:t>
            </a:r>
          </a:p>
        </p:txBody>
      </p:sp>
      <p:sp>
        <p:nvSpPr>
          <p:cNvPr id="5" name="Прямоугольник 4">
            <a:extLst/>
          </p:cNvPr>
          <p:cNvSpPr/>
          <p:nvPr/>
        </p:nvSpPr>
        <p:spPr>
          <a:xfrm>
            <a:off x="304800" y="1143000"/>
            <a:ext cx="8610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450000" algn="just"/>
            <a:endParaRPr lang="ru-RU" sz="2400" dirty="0" smtClean="0"/>
          </a:p>
          <a:p>
            <a:pPr indent="450000" algn="just"/>
            <a:r>
              <a:rPr lang="ru-RU" sz="2400" dirty="0" smtClean="0"/>
              <a:t>В 2021 году Всемирный день гражданской обороны отмечается в России 28-й раз.</a:t>
            </a:r>
          </a:p>
          <a:p>
            <a:pPr indent="450000" algn="just"/>
            <a:r>
              <a:rPr lang="ru-RU" sz="2400" dirty="0" smtClean="0"/>
              <a:t>Цель праздника – распространить знания о гражданской обороне  и повысить престиж служб спасения.</a:t>
            </a:r>
          </a:p>
          <a:p>
            <a:pPr indent="450000" algn="just"/>
            <a:endParaRPr lang="ru-RU" sz="2400" dirty="0" smtClean="0"/>
          </a:p>
          <a:p>
            <a:pPr indent="450000" algn="just"/>
            <a:r>
              <a:rPr lang="ru-RU" sz="2400" b="1" dirty="0" smtClean="0"/>
              <a:t>Гражданская оборона</a:t>
            </a:r>
            <a:r>
              <a:rPr lang="ru-RU" sz="2400" dirty="0" smtClean="0"/>
              <a:t> – это система мероприятий по подготовке к защите и по защите населения, материальных и культурных ценностей от опасностей, возникающих при ведении военных действий или вследствие этих действий, а также при возникновении чрезвычайных ситуаций природного и техногенного характера.</a:t>
            </a:r>
          </a:p>
          <a:p>
            <a:pPr algn="ctr">
              <a:defRPr/>
            </a:pPr>
            <a:endParaRPr lang="ru-RU" altLang="ru-RU" sz="2400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6019800" cy="16764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Действия по сигналу «Внимание всем!»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2057400"/>
            <a:ext cx="7772400" cy="3962400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4" name="Рисунок 3" descr="Сигналы оповещения гражданской обороны. Сигналы ГО"/>
          <p:cNvPicPr/>
          <p:nvPr/>
        </p:nvPicPr>
        <p:blipFill>
          <a:blip r:embed="rId2"/>
          <a:srcRect l="22956"/>
          <a:stretch>
            <a:fillRect/>
          </a:stretch>
        </p:blipFill>
        <p:spPr bwMode="auto">
          <a:xfrm>
            <a:off x="6248400" y="304800"/>
            <a:ext cx="2530251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457200" y="2286000"/>
            <a:ext cx="8305800" cy="41148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Немедленно включить радио или телевизор для прослушивания экстренного сообщения.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Действовать в соответствии с полученными рекомендациями.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В течение всего времени ликвидации чрезвычайной ситуации радио или телевизор должны быть постоянно включенными.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02076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Пожарная безопасность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3400" y="1371600"/>
            <a:ext cx="8153400" cy="350520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 smtClean="0"/>
              <a:t>         Значительную часть своей жизни человек проводит в своем доме или квартире. Нам кажется, что дома мы в полной безопасности. «Мой дом - моя крепость», - гласит известная поговорка. Поэтому мы часто пренебрегаем самыми элементарными правилами предосторожности и допускаем непростительную беспечность.</a:t>
            </a:r>
          </a:p>
          <a:p>
            <a:endParaRPr lang="ru-RU" dirty="0"/>
          </a:p>
        </p:txBody>
      </p:sp>
      <p:pic>
        <p:nvPicPr>
          <p:cNvPr id="4" name="Picture 2" descr="G:\УГЗ\день защиты детей\1 июня БЕЗОПАСНОСТЬ ДОМА\огон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4419600"/>
            <a:ext cx="4934437" cy="198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Georgia" pitchFamily="18" charset="0"/>
              </a:rPr>
              <a:t>Самые распространенные причины пожара и возгорания </a:t>
            </a:r>
            <a:endParaRPr lang="ru-RU" sz="32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28600" y="1371600"/>
            <a:ext cx="8686800" cy="4724400"/>
          </a:xfrm>
        </p:spPr>
        <p:txBody>
          <a:bodyPr>
            <a:noAutofit/>
          </a:bodyPr>
          <a:lstStyle/>
          <a:p>
            <a:pPr lvl="0" algn="just"/>
            <a:r>
              <a:rPr lang="ru-RU" sz="2800" dirty="0" smtClean="0"/>
              <a:t>Неосторожное обращение детей и подростков с огнем</a:t>
            </a:r>
          </a:p>
          <a:p>
            <a:pPr lvl="0" algn="just"/>
            <a:r>
              <a:rPr lang="ru-RU" sz="2800" dirty="0" smtClean="0"/>
              <a:t>Короткое замыкание в электросети </a:t>
            </a:r>
          </a:p>
          <a:p>
            <a:pPr lvl="0" algn="just"/>
            <a:r>
              <a:rPr lang="ru-RU" sz="2800" dirty="0" smtClean="0"/>
              <a:t>Оставленные включенными без наблюдения утюг и другие электроприборы </a:t>
            </a:r>
          </a:p>
          <a:p>
            <a:pPr lvl="0" algn="just"/>
            <a:endParaRPr lang="ru-RU" sz="2400" dirty="0" smtClean="0"/>
          </a:p>
        </p:txBody>
      </p:sp>
      <p:pic>
        <p:nvPicPr>
          <p:cNvPr id="5" name="Рисунок 4" descr="G:\Презентация\девушка-и-утюг-29249927.jpg"/>
          <p:cNvPicPr/>
          <p:nvPr/>
        </p:nvPicPr>
        <p:blipFill>
          <a:blip r:embed="rId2" cstate="print"/>
          <a:srcRect b="11811"/>
          <a:stretch>
            <a:fillRect/>
          </a:stretch>
        </p:blipFill>
        <p:spPr bwMode="auto">
          <a:xfrm>
            <a:off x="2819400" y="3962400"/>
            <a:ext cx="3827526" cy="2428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Georgia" pitchFamily="18" charset="0"/>
              </a:rPr>
              <a:t>Самые распространенные причины пожара и возгорания </a:t>
            </a:r>
            <a:endParaRPr lang="ru-RU" sz="32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229600" cy="4038600"/>
          </a:xfrm>
        </p:spPr>
        <p:txBody>
          <a:bodyPr>
            <a:noAutofit/>
          </a:bodyPr>
          <a:lstStyle/>
          <a:p>
            <a:pPr lvl="0" algn="just"/>
            <a:r>
              <a:rPr lang="ru-RU" sz="2800" dirty="0" smtClean="0"/>
              <a:t>Сушка предметов одежды над газовой плитой</a:t>
            </a:r>
          </a:p>
          <a:p>
            <a:pPr algn="just"/>
            <a:r>
              <a:rPr lang="ru-RU" sz="2800" dirty="0" smtClean="0"/>
              <a:t>Большое число мощных электроприборов, включенных в одну розетку, использование неисправных удлинителей</a:t>
            </a:r>
          </a:p>
          <a:p>
            <a:pPr algn="just"/>
            <a:r>
              <a:rPr lang="ru-RU" sz="2800" dirty="0" smtClean="0"/>
              <a:t>Неосторожность в обращении с фейерверками, хлопушками, петардами</a:t>
            </a:r>
          </a:p>
          <a:p>
            <a:pPr algn="just"/>
            <a:endParaRPr lang="ru-RU" sz="2800" dirty="0"/>
          </a:p>
        </p:txBody>
      </p:sp>
      <p:pic>
        <p:nvPicPr>
          <p:cNvPr id="7" name="Рисунок 6" descr="Картинки по запросу &quot;причины пожара электроприборов, включенных в одну розетку, использование тройников&quot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3581400"/>
            <a:ext cx="2748915" cy="2992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G:\Презентация\pravila-pozharnoj-bezopasnosti-23.jpg"/>
          <p:cNvPicPr/>
          <p:nvPr/>
        </p:nvPicPr>
        <p:blipFill>
          <a:blip r:embed="rId3" cstate="print"/>
          <a:srcRect l="53032" t="58701" r="2828" b="6117"/>
          <a:stretch>
            <a:fillRect/>
          </a:stretch>
        </p:blipFill>
        <p:spPr bwMode="auto">
          <a:xfrm>
            <a:off x="1371600" y="4495800"/>
            <a:ext cx="2895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Georgia" pitchFamily="18" charset="0"/>
              </a:rPr>
              <a:t>Лучшая защита от пожара – знание и соблюдение правил пожарной безопасности</a:t>
            </a:r>
            <a:endParaRPr lang="ru-RU" sz="32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828800"/>
            <a:ext cx="8229600" cy="426720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/>
              <a:t>           </a:t>
            </a:r>
            <a:r>
              <a:rPr lang="ru-RU" sz="2800" dirty="0" smtClean="0"/>
              <a:t>Пожары опасны тем, что приносят людям громадные убытки, а самое главное - уносят человеческие жизни. От одной непотушенной спички может сгореть целый дом. </a:t>
            </a:r>
          </a:p>
          <a:p>
            <a:pPr lvl="0" algn="just"/>
            <a:endParaRPr lang="ru-RU" sz="2400" dirty="0"/>
          </a:p>
        </p:txBody>
      </p:sp>
      <p:pic>
        <p:nvPicPr>
          <p:cNvPr id="5" name="Рисунок 4" descr="G:\Презентация\pravila-pozharnoj-bezopasnosti-20.jpg"/>
          <p:cNvPicPr/>
          <p:nvPr/>
        </p:nvPicPr>
        <p:blipFill>
          <a:blip r:embed="rId2"/>
          <a:srcRect l="3908" t="47294" r="53128" b="31875"/>
          <a:stretch>
            <a:fillRect/>
          </a:stretch>
        </p:blipFill>
        <p:spPr bwMode="auto">
          <a:xfrm>
            <a:off x="3048000" y="3962400"/>
            <a:ext cx="3571494" cy="2465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360</TotalTime>
  <Words>1034</Words>
  <PresentationFormat>Экран (4:3)</PresentationFormat>
  <Paragraphs>104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Справедливость</vt:lpstr>
      <vt:lpstr>Всероссийский открытый урок  по основам безопасности жизнедеятельности 1 марта 2021 года</vt:lpstr>
      <vt:lpstr>Учебные вопросы </vt:lpstr>
      <vt:lpstr>Почему 1 марта отмечается Всемирный день гражданской обороны?</vt:lpstr>
      <vt:lpstr>Всемирный день гражданской обороны</vt:lpstr>
      <vt:lpstr>Действия по сигналу «Внимание всем!» </vt:lpstr>
      <vt:lpstr>Пожарная безопасность</vt:lpstr>
      <vt:lpstr>Самые распространенные причины пожара и возгорания </vt:lpstr>
      <vt:lpstr>Самые распространенные причины пожара и возгорания </vt:lpstr>
      <vt:lpstr>Лучшая защита от пожара – знание и соблюдение правил пожарной безопасности</vt:lpstr>
      <vt:lpstr>Правила пожарной безопасности </vt:lpstr>
      <vt:lpstr>Слайд 11</vt:lpstr>
      <vt:lpstr>При пожаре в квартире </vt:lpstr>
      <vt:lpstr>При пожаре нельзя!</vt:lpstr>
      <vt:lpstr>При пожаре нельзя!</vt:lpstr>
      <vt:lpstr>Меры безопасности в период весеннего паводка</vt:lpstr>
      <vt:lpstr>            Меры безопасности в период весеннего паводка </vt:lpstr>
      <vt:lpstr>                Что делать, если вы провалились под лед    </vt:lpstr>
      <vt:lpstr>Подведем итог урока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Пожар.  Безопасное поведение.  Действия при пожаре</dc:title>
  <dc:creator>УГЗ</dc:creator>
  <cp:lastModifiedBy>baranovanv</cp:lastModifiedBy>
  <cp:revision>51</cp:revision>
  <dcterms:created xsi:type="dcterms:W3CDTF">2020-06-01T06:16:47Z</dcterms:created>
  <dcterms:modified xsi:type="dcterms:W3CDTF">2021-02-24T10:22:41Z</dcterms:modified>
</cp:coreProperties>
</file>